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60" r:id="rId1"/>
  </p:sldMasterIdLst>
  <p:sldIdLst>
    <p:sldId id="256" r:id="rId2"/>
    <p:sldId id="257" r:id="rId3"/>
    <p:sldId id="258" r:id="rId4"/>
    <p:sldId id="259" r:id="rId5"/>
    <p:sldId id="265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66" r:id="rId14"/>
    <p:sldId id="278" r:id="rId15"/>
    <p:sldId id="279" r:id="rId16"/>
    <p:sldId id="280" r:id="rId17"/>
    <p:sldId id="281" r:id="rId18"/>
    <p:sldId id="282" r:id="rId19"/>
    <p:sldId id="283" r:id="rId20"/>
    <p:sldId id="267" r:id="rId21"/>
    <p:sldId id="268" r:id="rId22"/>
    <p:sldId id="269" r:id="rId23"/>
    <p:sldId id="284" r:id="rId24"/>
    <p:sldId id="270" r:id="rId25"/>
    <p:sldId id="285" r:id="rId26"/>
    <p:sldId id="286" r:id="rId27"/>
    <p:sldId id="287" r:id="rId28"/>
    <p:sldId id="288" r:id="rId29"/>
    <p:sldId id="289" r:id="rId30"/>
    <p:sldId id="290" r:id="rId31"/>
    <p:sldId id="291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CD81F-E917-4358-BFAD-9097C062BC78}" type="datetimeFigureOut">
              <a:rPr lang="pt-BR" smtClean="0"/>
              <a:t>04/11/2025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F17D0-4A06-4B80-85F0-D3F378E4AC6E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649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CD81F-E917-4358-BFAD-9097C062BC78}" type="datetimeFigureOut">
              <a:rPr lang="pt-BR" smtClean="0"/>
              <a:t>04/11/2025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F17D0-4A06-4B80-85F0-D3F378E4AC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5495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CD81F-E917-4358-BFAD-9097C062BC78}" type="datetimeFigureOut">
              <a:rPr lang="pt-BR" smtClean="0"/>
              <a:t>04/11/2025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F17D0-4A06-4B80-85F0-D3F378E4AC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0463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CD81F-E917-4358-BFAD-9097C062BC78}" type="datetimeFigureOut">
              <a:rPr lang="pt-BR" smtClean="0"/>
              <a:t>04/11/2025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F17D0-4A06-4B80-85F0-D3F378E4AC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5191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CD81F-E917-4358-BFAD-9097C062BC78}" type="datetimeFigureOut">
              <a:rPr lang="pt-BR" smtClean="0"/>
              <a:t>04/11/2025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F17D0-4A06-4B80-85F0-D3F378E4AC6E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988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CD81F-E917-4358-BFAD-9097C062BC78}" type="datetimeFigureOut">
              <a:rPr lang="pt-BR" smtClean="0"/>
              <a:t>04/11/2025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F17D0-4A06-4B80-85F0-D3F378E4AC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8635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CD81F-E917-4358-BFAD-9097C062BC78}" type="datetimeFigureOut">
              <a:rPr lang="pt-BR" smtClean="0"/>
              <a:t>04/11/2025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F17D0-4A06-4B80-85F0-D3F378E4AC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6507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CD81F-E917-4358-BFAD-9097C062BC78}" type="datetimeFigureOut">
              <a:rPr lang="pt-BR" smtClean="0"/>
              <a:t>04/11/2025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F17D0-4A06-4B80-85F0-D3F378E4AC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7475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CD81F-E917-4358-BFAD-9097C062BC78}" type="datetimeFigureOut">
              <a:rPr lang="pt-BR" smtClean="0"/>
              <a:t>04/11/2025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F17D0-4A06-4B80-85F0-D3F378E4AC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0179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FACD81F-E917-4358-BFAD-9097C062BC78}" type="datetimeFigureOut">
              <a:rPr lang="pt-BR" smtClean="0"/>
              <a:t>04/11/2025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50F17D0-4A06-4B80-85F0-D3F378E4AC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3889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CD81F-E917-4358-BFAD-9097C062BC78}" type="datetimeFigureOut">
              <a:rPr lang="pt-BR" smtClean="0"/>
              <a:t>04/11/2025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F17D0-4A06-4B80-85F0-D3F378E4AC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9638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FACD81F-E917-4358-BFAD-9097C062BC78}" type="datetimeFigureOut">
              <a:rPr lang="pt-BR" smtClean="0"/>
              <a:t>04/11/2025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50F17D0-4A06-4B80-85F0-D3F378E4AC6E}" type="slidenum">
              <a:rPr lang="pt-BR" smtClean="0"/>
              <a:t>‹nº›</a:t>
            </a:fld>
            <a:endParaRPr lang="pt-B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335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runojose1977@yahoo.com.br" TargetMode="External"/><Relationship Id="rId7" Type="http://schemas.openxmlformats.org/officeDocument/2006/relationships/image" Target="../media/image3.png"/><Relationship Id="rId2" Type="http://schemas.openxmlformats.org/officeDocument/2006/relationships/hyperlink" Target="mailto:adalbertonet@outlook.com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mailto:lucasv.mendes@hotmail.com" TargetMode="External"/><Relationship Id="rId4" Type="http://schemas.openxmlformats.org/officeDocument/2006/relationships/hyperlink" Target="mailto:tonsoumasi@gmail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annica.com/topic/Pima-people" TargetMode="External"/><Relationship Id="rId2" Type="http://schemas.openxmlformats.org/officeDocument/2006/relationships/hyperlink" Target="https://www.kaggle.com/uciml/pima-indians-diabetes-databas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3CEAB1-CF5B-4022-845F-5EB95E7F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729916"/>
            <a:ext cx="10058400" cy="1223136"/>
          </a:xfrm>
        </p:spPr>
        <p:txBody>
          <a:bodyPr>
            <a:normAutofit/>
          </a:bodyPr>
          <a:lstStyle/>
          <a:p>
            <a:pPr algn="ctr"/>
            <a:r>
              <a:rPr lang="pt-BR" sz="2800" b="1" dirty="0">
                <a:effectLst/>
                <a:latin typeface="Arial" panose="020B0604020202020204" pitchFamily="34" charset="0"/>
              </a:rPr>
              <a:t>Trabalho de entrega da Fase 1 da </a:t>
            </a:r>
            <a:br>
              <a:rPr lang="pt-BR" sz="2800" b="1" dirty="0">
                <a:effectLst/>
                <a:latin typeface="Arial" panose="020B0604020202020204" pitchFamily="34" charset="0"/>
              </a:rPr>
            </a:br>
            <a:r>
              <a:rPr lang="pt-BR" sz="2800" b="1" dirty="0">
                <a:effectLst/>
                <a:latin typeface="Arial" panose="020B0604020202020204" pitchFamily="34" charset="0"/>
              </a:rPr>
              <a:t>Pós Graduação IA para </a:t>
            </a:r>
            <a:r>
              <a:rPr lang="pt-BR" sz="2800" b="1" dirty="0" err="1">
                <a:effectLst/>
                <a:latin typeface="Arial" panose="020B0604020202020204" pitchFamily="34" charset="0"/>
              </a:rPr>
              <a:t>Devs</a:t>
            </a:r>
            <a:r>
              <a:rPr lang="pt-BR" sz="2800" b="1" dirty="0">
                <a:effectLst/>
                <a:latin typeface="Arial" panose="020B0604020202020204" pitchFamily="34" charset="0"/>
              </a:rPr>
              <a:t> da FIAP</a:t>
            </a:r>
            <a:endParaRPr lang="pt-BR" sz="66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A6B159-2D26-418D-825B-D1BEF605E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873" y="5811173"/>
            <a:ext cx="10058400" cy="433062"/>
          </a:xfrm>
        </p:spPr>
        <p:txBody>
          <a:bodyPr/>
          <a:lstStyle/>
          <a:p>
            <a:pPr algn="r"/>
            <a:r>
              <a:rPr lang="pt-BR" sz="1800" b="1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Tech Challenger Fase 1 </a:t>
            </a:r>
            <a:endParaRPr lang="pt-BR" dirty="0"/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57FD20D8-21E3-4859-91C0-0CB174873715}"/>
              </a:ext>
            </a:extLst>
          </p:cNvPr>
          <p:cNvCxnSpPr/>
          <p:nvPr/>
        </p:nvCxnSpPr>
        <p:spPr>
          <a:xfrm flipH="1">
            <a:off x="1211179" y="5702963"/>
            <a:ext cx="9825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A85BEE58-76B2-48E1-92C4-3F8834C6F4EA}"/>
              </a:ext>
            </a:extLst>
          </p:cNvPr>
          <p:cNvSpPr/>
          <p:nvPr/>
        </p:nvSpPr>
        <p:spPr>
          <a:xfrm>
            <a:off x="1100051" y="4299284"/>
            <a:ext cx="10337970" cy="344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30B9F6F-4FF9-4DD8-AF29-1723C4BE6F1E}"/>
              </a:ext>
            </a:extLst>
          </p:cNvPr>
          <p:cNvSpPr txBox="1"/>
          <p:nvPr/>
        </p:nvSpPr>
        <p:spPr>
          <a:xfrm>
            <a:off x="7175013" y="2332824"/>
            <a:ext cx="3861955" cy="301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pt-BR" sz="11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Integrantes do grupo</a:t>
            </a:r>
          </a:p>
          <a:p>
            <a:pPr marL="342900" lvl="0" indent="-3429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Adalberto Ferreira de Albuquerque Neto (RM368178)</a:t>
            </a:r>
            <a:b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pt-BR" sz="1100" u="none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adalbertonet@outlook.com</a:t>
            </a:r>
            <a:b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pt-BR" sz="11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Bruno José e Silva (RM367064)</a:t>
            </a:r>
            <a:b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pt-BR" sz="1100" u="none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3"/>
              </a:rPr>
              <a:t>brunojose1977@yahoo.com.br</a:t>
            </a:r>
            <a:b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pt-BR" sz="11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Elton de Souza Machado Simão (RM368289)</a:t>
            </a:r>
            <a:b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pt-BR" sz="1100" u="none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4"/>
              </a:rPr>
              <a:t>tonsoumasi@gmail.com</a:t>
            </a:r>
            <a:b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pt-BR" sz="11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200"/>
              </a:spcAft>
              <a:buFont typeface="Arial" panose="020B0604020202020204" pitchFamily="34" charset="0"/>
              <a:buChar char="●"/>
            </a:pP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Lucas </a:t>
            </a:r>
            <a:r>
              <a:rPr lang="pt-BR" sz="1100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Varisco</a:t>
            </a:r>
            <a: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Mendes Bezerra (RM368587)</a:t>
            </a:r>
            <a:br>
              <a:rPr lang="pt-BR" sz="11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pt-BR" sz="1100" u="none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5"/>
              </a:rPr>
              <a:t>lucasv.mendes@hotmail.com</a:t>
            </a:r>
            <a:endParaRPr lang="pt-BR" sz="11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E23C7A1-4D95-4155-91AF-FC56F4B9F7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7432" y="5855251"/>
            <a:ext cx="1036234" cy="31559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E7F35FC-1FE0-448D-B03E-490125956B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1770" y="2418268"/>
            <a:ext cx="2267266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29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3CEAB1-CF5B-4022-845F-5EB95E7F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729917"/>
            <a:ext cx="10058400" cy="485642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pt-BR" sz="25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3 - Análise Exploratória de Dados (EDA)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A6B159-2D26-418D-825B-D1BEF605E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873" y="5811173"/>
            <a:ext cx="10058400" cy="433062"/>
          </a:xfrm>
        </p:spPr>
        <p:txBody>
          <a:bodyPr/>
          <a:lstStyle/>
          <a:p>
            <a:pPr algn="r"/>
            <a:r>
              <a:rPr lang="pt-BR" sz="1800" b="1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Tech Challenger Fase 1 </a:t>
            </a:r>
            <a:endParaRPr lang="pt-BR" dirty="0"/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57FD20D8-21E3-4859-91C0-0CB174873715}"/>
              </a:ext>
            </a:extLst>
          </p:cNvPr>
          <p:cNvCxnSpPr/>
          <p:nvPr/>
        </p:nvCxnSpPr>
        <p:spPr>
          <a:xfrm flipH="1">
            <a:off x="1211179" y="5702963"/>
            <a:ext cx="9825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A85BEE58-76B2-48E1-92C4-3F8834C6F4EA}"/>
              </a:ext>
            </a:extLst>
          </p:cNvPr>
          <p:cNvSpPr/>
          <p:nvPr/>
        </p:nvSpPr>
        <p:spPr>
          <a:xfrm>
            <a:off x="1100051" y="4299284"/>
            <a:ext cx="10337970" cy="344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4A84F8E-54E6-4FF5-8981-1C25155E0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627" y="1357927"/>
            <a:ext cx="5450817" cy="423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57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3CEAB1-CF5B-4022-845F-5EB95E7F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729917"/>
            <a:ext cx="10058400" cy="485642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pt-BR" sz="25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3 - Análise Exploratória de Dados (EDA)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A6B159-2D26-418D-825B-D1BEF605E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873" y="5811173"/>
            <a:ext cx="10058400" cy="433062"/>
          </a:xfrm>
        </p:spPr>
        <p:txBody>
          <a:bodyPr/>
          <a:lstStyle/>
          <a:p>
            <a:pPr algn="r"/>
            <a:r>
              <a:rPr lang="pt-BR" sz="1800" b="1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Tech Challenger Fase 1 </a:t>
            </a:r>
            <a:endParaRPr lang="pt-BR" dirty="0"/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57FD20D8-21E3-4859-91C0-0CB174873715}"/>
              </a:ext>
            </a:extLst>
          </p:cNvPr>
          <p:cNvCxnSpPr/>
          <p:nvPr/>
        </p:nvCxnSpPr>
        <p:spPr>
          <a:xfrm flipH="1">
            <a:off x="1211179" y="5702963"/>
            <a:ext cx="9825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A85BEE58-76B2-48E1-92C4-3F8834C6F4EA}"/>
              </a:ext>
            </a:extLst>
          </p:cNvPr>
          <p:cNvSpPr/>
          <p:nvPr/>
        </p:nvSpPr>
        <p:spPr>
          <a:xfrm>
            <a:off x="1100051" y="4299284"/>
            <a:ext cx="10337970" cy="344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3A2888E-809B-4ADE-AED6-36196C5C2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464" y="1306725"/>
            <a:ext cx="7581274" cy="386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327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3CEAB1-CF5B-4022-845F-5EB95E7F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729917"/>
            <a:ext cx="10058400" cy="485642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pt-BR" sz="25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3 - Análise Exploratória de Dados (EDA)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A6B159-2D26-418D-825B-D1BEF605E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873" y="5811173"/>
            <a:ext cx="10058400" cy="433062"/>
          </a:xfrm>
        </p:spPr>
        <p:txBody>
          <a:bodyPr/>
          <a:lstStyle/>
          <a:p>
            <a:pPr algn="r"/>
            <a:r>
              <a:rPr lang="pt-BR" sz="1800" b="1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Tech Challenger Fase 1 </a:t>
            </a:r>
            <a:endParaRPr lang="pt-BR" dirty="0"/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57FD20D8-21E3-4859-91C0-0CB174873715}"/>
              </a:ext>
            </a:extLst>
          </p:cNvPr>
          <p:cNvCxnSpPr/>
          <p:nvPr/>
        </p:nvCxnSpPr>
        <p:spPr>
          <a:xfrm flipH="1">
            <a:off x="1211179" y="5702963"/>
            <a:ext cx="9825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A85BEE58-76B2-48E1-92C4-3F8834C6F4EA}"/>
              </a:ext>
            </a:extLst>
          </p:cNvPr>
          <p:cNvSpPr/>
          <p:nvPr/>
        </p:nvSpPr>
        <p:spPr>
          <a:xfrm>
            <a:off x="1100051" y="4299284"/>
            <a:ext cx="10337970" cy="344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4EA6335-8762-4C8D-BD6B-7F23A0625F88}"/>
              </a:ext>
            </a:extLst>
          </p:cNvPr>
          <p:cNvSpPr txBox="1"/>
          <p:nvPr/>
        </p:nvSpPr>
        <p:spPr>
          <a:xfrm>
            <a:off x="1211179" y="1323768"/>
            <a:ext cx="3349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Listando as estatísticas descritivas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652ED53-6B2D-47F9-875B-F8C7A12AE5E3}"/>
              </a:ext>
            </a:extLst>
          </p:cNvPr>
          <p:cNvSpPr txBox="1"/>
          <p:nvPr/>
        </p:nvSpPr>
        <p:spPr>
          <a:xfrm>
            <a:off x="1211179" y="1801309"/>
            <a:ext cx="2563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>
                <a:effectLst/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pt-BR" sz="1100" dirty="0" err="1">
                <a:effectLst/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pt-BR" sz="1100" dirty="0">
                <a:effectLst/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pt-BR" sz="1100" dirty="0">
                <a:solidFill>
                  <a:srgbClr val="00FF00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  <a:t>coluna</a:t>
            </a:r>
            <a:r>
              <a:rPr lang="pt-BR" sz="1100" dirty="0">
                <a:effectLst/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pt-BR" sz="1100" dirty="0" err="1">
                <a:effectLst/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  <a:t>describe</a:t>
            </a:r>
            <a:r>
              <a:rPr lang="pt-BR" sz="1100" dirty="0">
                <a:effectLst/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  <a:t>())</a:t>
            </a:r>
            <a:endParaRPr lang="pt-B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E14F64D-8B86-43E0-BE82-A103296C5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252" y="2274333"/>
            <a:ext cx="1179095" cy="1461052"/>
          </a:xfrm>
          <a:prstGeom prst="rect">
            <a:avLst/>
          </a:prstGeom>
          <a:ln>
            <a:noFill/>
          </a:ln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3757BFC-8999-4E06-8E94-E9017568B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476" y="2289243"/>
            <a:ext cx="1215020" cy="1446137"/>
          </a:xfrm>
          <a:prstGeom prst="rect">
            <a:avLst/>
          </a:prstGeom>
          <a:ln>
            <a:noFill/>
          </a:ln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A1A62262-CB53-498F-A885-361991EF8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397" y="2283925"/>
            <a:ext cx="1346175" cy="1446138"/>
          </a:xfrm>
          <a:prstGeom prst="rect">
            <a:avLst/>
          </a:prstGeom>
          <a:ln>
            <a:noFill/>
          </a:ln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74C60C9B-FA96-403E-AF2B-4CE6F05EC8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8873" y="2279285"/>
            <a:ext cx="1289628" cy="1446137"/>
          </a:xfrm>
          <a:prstGeom prst="rect">
            <a:avLst/>
          </a:prstGeom>
          <a:ln>
            <a:noFill/>
          </a:ln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33C7332-8F49-48FA-B6DD-B2D13E0A59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1192" y="2283801"/>
            <a:ext cx="1294258" cy="1441622"/>
          </a:xfrm>
          <a:prstGeom prst="rect">
            <a:avLst/>
          </a:prstGeom>
          <a:ln>
            <a:noFill/>
          </a:ln>
        </p:spPr>
      </p:pic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F65280F6-A8CF-4D3E-AE0C-35766286E095}"/>
              </a:ext>
            </a:extLst>
          </p:cNvPr>
          <p:cNvCxnSpPr>
            <a:cxnSpLocks/>
          </p:cNvCxnSpPr>
          <p:nvPr/>
        </p:nvCxnSpPr>
        <p:spPr>
          <a:xfrm>
            <a:off x="1257252" y="2279634"/>
            <a:ext cx="7468198" cy="4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Imagem 47">
            <a:extLst>
              <a:ext uri="{FF2B5EF4-FFF2-40B4-BE49-F238E27FC236}">
                <a16:creationId xmlns:a16="http://schemas.microsoft.com/office/drawing/2014/main" id="{2B92A5D1-7479-46CE-ABDF-FC5A5400BE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0666" y="3956611"/>
            <a:ext cx="1090213" cy="1419812"/>
          </a:xfrm>
          <a:prstGeom prst="rect">
            <a:avLst/>
          </a:prstGeom>
          <a:ln>
            <a:noFill/>
          </a:ln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5480C7BF-1095-4C89-94DC-675F82A2DA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8159" y="3953951"/>
            <a:ext cx="1914272" cy="1466114"/>
          </a:xfrm>
          <a:prstGeom prst="rect">
            <a:avLst/>
          </a:prstGeom>
          <a:ln>
            <a:noFill/>
          </a:ln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415F0576-1035-42DF-AB5A-390F5CA68A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29637" y="3948030"/>
            <a:ext cx="1168531" cy="1459049"/>
          </a:xfrm>
          <a:prstGeom prst="rect">
            <a:avLst/>
          </a:prstGeom>
          <a:ln>
            <a:noFill/>
          </a:ln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D22433F6-3659-4D0B-A811-364BFE87B7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7252" y="3965553"/>
            <a:ext cx="1168895" cy="1387672"/>
          </a:xfrm>
          <a:prstGeom prst="rect">
            <a:avLst/>
          </a:prstGeom>
          <a:ln>
            <a:noFill/>
          </a:ln>
        </p:spPr>
      </p:pic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D838C3CF-2B35-46D9-ABB5-7396180056B6}"/>
              </a:ext>
            </a:extLst>
          </p:cNvPr>
          <p:cNvCxnSpPr>
            <a:cxnSpLocks/>
          </p:cNvCxnSpPr>
          <p:nvPr/>
        </p:nvCxnSpPr>
        <p:spPr>
          <a:xfrm>
            <a:off x="1211179" y="3867810"/>
            <a:ext cx="7468198" cy="4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312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3CEAB1-CF5B-4022-845F-5EB95E7F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729917"/>
            <a:ext cx="10058400" cy="485642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pt-BR" sz="25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4 - Estratégias de Pré-Processamento e Tratamento de Dados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A6B159-2D26-418D-825B-D1BEF605E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873" y="5811173"/>
            <a:ext cx="10058400" cy="433062"/>
          </a:xfrm>
        </p:spPr>
        <p:txBody>
          <a:bodyPr/>
          <a:lstStyle/>
          <a:p>
            <a:pPr algn="r"/>
            <a:r>
              <a:rPr lang="pt-BR" sz="1800" b="1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Tech Challenger Fase 1 </a:t>
            </a:r>
            <a:endParaRPr lang="pt-BR" dirty="0"/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57FD20D8-21E3-4859-91C0-0CB174873715}"/>
              </a:ext>
            </a:extLst>
          </p:cNvPr>
          <p:cNvCxnSpPr/>
          <p:nvPr/>
        </p:nvCxnSpPr>
        <p:spPr>
          <a:xfrm flipH="1">
            <a:off x="1211179" y="5702963"/>
            <a:ext cx="9825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A85BEE58-76B2-48E1-92C4-3F8834C6F4EA}"/>
              </a:ext>
            </a:extLst>
          </p:cNvPr>
          <p:cNvSpPr/>
          <p:nvPr/>
        </p:nvSpPr>
        <p:spPr>
          <a:xfrm>
            <a:off x="1100051" y="4299284"/>
            <a:ext cx="10337970" cy="344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138E712-0D41-4A25-8F65-902CF24B6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73" y="1646897"/>
            <a:ext cx="6849443" cy="332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109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3CEAB1-CF5B-4022-845F-5EB95E7F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729917"/>
            <a:ext cx="10058400" cy="485642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pt-BR" sz="25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4 - Estratégias de Pré-Processamento e Tratamento de Dados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A6B159-2D26-418D-825B-D1BEF605E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873" y="5811173"/>
            <a:ext cx="10058400" cy="433062"/>
          </a:xfrm>
        </p:spPr>
        <p:txBody>
          <a:bodyPr/>
          <a:lstStyle/>
          <a:p>
            <a:pPr algn="r"/>
            <a:r>
              <a:rPr lang="pt-BR" sz="1800" b="1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Tech Challenger Fase 1 </a:t>
            </a:r>
            <a:endParaRPr lang="pt-BR" dirty="0"/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57FD20D8-21E3-4859-91C0-0CB174873715}"/>
              </a:ext>
            </a:extLst>
          </p:cNvPr>
          <p:cNvCxnSpPr/>
          <p:nvPr/>
        </p:nvCxnSpPr>
        <p:spPr>
          <a:xfrm flipH="1">
            <a:off x="1211179" y="5702963"/>
            <a:ext cx="9825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A85BEE58-76B2-48E1-92C4-3F8834C6F4EA}"/>
              </a:ext>
            </a:extLst>
          </p:cNvPr>
          <p:cNvSpPr/>
          <p:nvPr/>
        </p:nvSpPr>
        <p:spPr>
          <a:xfrm>
            <a:off x="1100051" y="4299284"/>
            <a:ext cx="10337970" cy="344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DF20EEE-F67C-4911-A7F7-8CC4AFBD9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73" y="1697232"/>
            <a:ext cx="5492620" cy="341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84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3CEAB1-CF5B-4022-845F-5EB95E7F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729917"/>
            <a:ext cx="10058400" cy="485642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pt-BR" sz="25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4 - Estratégias de Pré-Processamento e Tratamento de Dados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A6B159-2D26-418D-825B-D1BEF605E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873" y="5811173"/>
            <a:ext cx="10058400" cy="433062"/>
          </a:xfrm>
        </p:spPr>
        <p:txBody>
          <a:bodyPr/>
          <a:lstStyle/>
          <a:p>
            <a:pPr algn="r"/>
            <a:r>
              <a:rPr lang="pt-BR" sz="1800" b="1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Tech Challenger Fase 1 </a:t>
            </a:r>
            <a:endParaRPr lang="pt-BR" dirty="0"/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57FD20D8-21E3-4859-91C0-0CB174873715}"/>
              </a:ext>
            </a:extLst>
          </p:cNvPr>
          <p:cNvCxnSpPr/>
          <p:nvPr/>
        </p:nvCxnSpPr>
        <p:spPr>
          <a:xfrm flipH="1">
            <a:off x="1211179" y="5702963"/>
            <a:ext cx="9825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A85BEE58-76B2-48E1-92C4-3F8834C6F4EA}"/>
              </a:ext>
            </a:extLst>
          </p:cNvPr>
          <p:cNvSpPr/>
          <p:nvPr/>
        </p:nvSpPr>
        <p:spPr>
          <a:xfrm>
            <a:off x="1100051" y="4299284"/>
            <a:ext cx="10337970" cy="344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A86DF8-D3AC-4D4C-8750-1CC436854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73" y="1571636"/>
            <a:ext cx="7200081" cy="323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51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3CEAB1-CF5B-4022-845F-5EB95E7F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729917"/>
            <a:ext cx="10058400" cy="485642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pt-BR" sz="25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4 - Estratégias de Pré-Processamento e Tratamento de Dados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A6B159-2D26-418D-825B-D1BEF605E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873" y="5811173"/>
            <a:ext cx="10058400" cy="433062"/>
          </a:xfrm>
        </p:spPr>
        <p:txBody>
          <a:bodyPr/>
          <a:lstStyle/>
          <a:p>
            <a:pPr algn="r"/>
            <a:r>
              <a:rPr lang="pt-BR" sz="1800" b="1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Tech Challenger Fase 1 </a:t>
            </a:r>
            <a:endParaRPr lang="pt-BR" dirty="0"/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57FD20D8-21E3-4859-91C0-0CB174873715}"/>
              </a:ext>
            </a:extLst>
          </p:cNvPr>
          <p:cNvCxnSpPr/>
          <p:nvPr/>
        </p:nvCxnSpPr>
        <p:spPr>
          <a:xfrm flipH="1">
            <a:off x="1211179" y="5702963"/>
            <a:ext cx="9825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A85BEE58-76B2-48E1-92C4-3F8834C6F4EA}"/>
              </a:ext>
            </a:extLst>
          </p:cNvPr>
          <p:cNvSpPr/>
          <p:nvPr/>
        </p:nvSpPr>
        <p:spPr>
          <a:xfrm>
            <a:off x="1100051" y="4299284"/>
            <a:ext cx="10337970" cy="344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8728F4D-3241-4EBD-A78C-01FC39B97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58" y="1400381"/>
            <a:ext cx="5586662" cy="428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63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3CEAB1-CF5B-4022-845F-5EB95E7F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729917"/>
            <a:ext cx="10058400" cy="485642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pt-BR" sz="25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4 - Estratégias de Pré-Processamento e Tratamento de Dados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A6B159-2D26-418D-825B-D1BEF605E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873" y="5811173"/>
            <a:ext cx="10058400" cy="433062"/>
          </a:xfrm>
        </p:spPr>
        <p:txBody>
          <a:bodyPr/>
          <a:lstStyle/>
          <a:p>
            <a:pPr algn="r"/>
            <a:r>
              <a:rPr lang="pt-BR" sz="1800" b="1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Tech Challenger Fase 1 </a:t>
            </a:r>
            <a:endParaRPr lang="pt-BR" dirty="0"/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57FD20D8-21E3-4859-91C0-0CB174873715}"/>
              </a:ext>
            </a:extLst>
          </p:cNvPr>
          <p:cNvCxnSpPr/>
          <p:nvPr/>
        </p:nvCxnSpPr>
        <p:spPr>
          <a:xfrm flipH="1">
            <a:off x="1211179" y="5702963"/>
            <a:ext cx="9825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A85BEE58-76B2-48E1-92C4-3F8834C6F4EA}"/>
              </a:ext>
            </a:extLst>
          </p:cNvPr>
          <p:cNvSpPr/>
          <p:nvPr/>
        </p:nvSpPr>
        <p:spPr>
          <a:xfrm>
            <a:off x="1100051" y="4299284"/>
            <a:ext cx="10337970" cy="344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A994C25-2C75-4FD8-97A8-A2E6B296B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032" y="2212968"/>
            <a:ext cx="5654842" cy="347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751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3CEAB1-CF5B-4022-845F-5EB95E7F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729917"/>
            <a:ext cx="10058400" cy="485642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pt-BR" sz="25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4 - Estratégias de Pré-Processamento e Tratamento de Dados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85BEE58-76B2-48E1-92C4-3F8834C6F4EA}"/>
              </a:ext>
            </a:extLst>
          </p:cNvPr>
          <p:cNvSpPr/>
          <p:nvPr/>
        </p:nvSpPr>
        <p:spPr>
          <a:xfrm>
            <a:off x="1100051" y="4299284"/>
            <a:ext cx="10337970" cy="344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4FF2E72-3B3C-4B08-9524-41E4721CB16C}"/>
              </a:ext>
            </a:extLst>
          </p:cNvPr>
          <p:cNvSpPr txBox="1"/>
          <p:nvPr/>
        </p:nvSpPr>
        <p:spPr>
          <a:xfrm>
            <a:off x="1094873" y="1323768"/>
            <a:ext cx="802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Evidências da redução ou eliminação de outliers após o tratamento do dado.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8311CC5D-C1AA-41A4-AB6B-547FD7E7D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08" y="2001993"/>
            <a:ext cx="4272312" cy="3642294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F6C39F03-0C42-47A8-8943-E3BC186B7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682" y="2039237"/>
            <a:ext cx="3670572" cy="3642293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0871A096-1EAA-4919-BC5B-C49EDEE4C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323" y="2019818"/>
            <a:ext cx="3832850" cy="1605976"/>
          </a:xfrm>
          <a:prstGeom prst="rect">
            <a:avLst/>
          </a:prstGeom>
        </p:spPr>
      </p:pic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F4E34D78-2B05-450C-94F6-088D05E43225}"/>
              </a:ext>
            </a:extLst>
          </p:cNvPr>
          <p:cNvCxnSpPr>
            <a:cxnSpLocks/>
          </p:cNvCxnSpPr>
          <p:nvPr/>
        </p:nvCxnSpPr>
        <p:spPr>
          <a:xfrm>
            <a:off x="116808" y="1876695"/>
            <a:ext cx="119393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D4514E2D-5806-47BF-8032-7F1BCFDF7F0C}"/>
              </a:ext>
            </a:extLst>
          </p:cNvPr>
          <p:cNvCxnSpPr>
            <a:cxnSpLocks/>
          </p:cNvCxnSpPr>
          <p:nvPr/>
        </p:nvCxnSpPr>
        <p:spPr>
          <a:xfrm>
            <a:off x="126317" y="5893429"/>
            <a:ext cx="119393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393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3CEAB1-CF5B-4022-845F-5EB95E7F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729917"/>
            <a:ext cx="10058400" cy="485642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pt-BR" sz="25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4 - Estratégias de Pré-Processamento e Tratamento de Dados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A6B159-2D26-418D-825B-D1BEF605E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873" y="5811173"/>
            <a:ext cx="10058400" cy="433062"/>
          </a:xfrm>
        </p:spPr>
        <p:txBody>
          <a:bodyPr/>
          <a:lstStyle/>
          <a:p>
            <a:pPr algn="r"/>
            <a:r>
              <a:rPr lang="pt-BR" sz="1800" b="1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Tech Challenger Fase 1 </a:t>
            </a:r>
            <a:endParaRPr lang="pt-BR" dirty="0"/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57FD20D8-21E3-4859-91C0-0CB174873715}"/>
              </a:ext>
            </a:extLst>
          </p:cNvPr>
          <p:cNvCxnSpPr/>
          <p:nvPr/>
        </p:nvCxnSpPr>
        <p:spPr>
          <a:xfrm flipH="1">
            <a:off x="1211179" y="5702963"/>
            <a:ext cx="9825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A85BEE58-76B2-48E1-92C4-3F8834C6F4EA}"/>
              </a:ext>
            </a:extLst>
          </p:cNvPr>
          <p:cNvSpPr/>
          <p:nvPr/>
        </p:nvSpPr>
        <p:spPr>
          <a:xfrm>
            <a:off x="1100051" y="4299284"/>
            <a:ext cx="10337970" cy="344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E0E67D4-EB97-4860-AC4E-DC4702F6B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73" y="1483223"/>
            <a:ext cx="6870718" cy="393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02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3CEAB1-CF5B-4022-845F-5EB95E7F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729916"/>
            <a:ext cx="10058400" cy="782127"/>
          </a:xfrm>
        </p:spPr>
        <p:txBody>
          <a:bodyPr>
            <a:noAutofit/>
          </a:bodyPr>
          <a:lstStyle/>
          <a:p>
            <a:pPr algn="ctr"/>
            <a:r>
              <a:rPr lang="pt-BR" sz="3500" dirty="0"/>
              <a:t>Agenda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A6B159-2D26-418D-825B-D1BEF605E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873" y="5811173"/>
            <a:ext cx="10058400" cy="433062"/>
          </a:xfrm>
        </p:spPr>
        <p:txBody>
          <a:bodyPr/>
          <a:lstStyle/>
          <a:p>
            <a:pPr algn="r"/>
            <a:r>
              <a:rPr lang="pt-BR" sz="1800" b="1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Tech Challenger Fase 1 </a:t>
            </a:r>
            <a:endParaRPr lang="pt-BR" dirty="0"/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57FD20D8-21E3-4859-91C0-0CB174873715}"/>
              </a:ext>
            </a:extLst>
          </p:cNvPr>
          <p:cNvCxnSpPr/>
          <p:nvPr/>
        </p:nvCxnSpPr>
        <p:spPr>
          <a:xfrm flipH="1">
            <a:off x="1211179" y="5702963"/>
            <a:ext cx="9825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A85BEE58-76B2-48E1-92C4-3F8834C6F4EA}"/>
              </a:ext>
            </a:extLst>
          </p:cNvPr>
          <p:cNvSpPr/>
          <p:nvPr/>
        </p:nvSpPr>
        <p:spPr>
          <a:xfrm>
            <a:off x="1100051" y="4299284"/>
            <a:ext cx="10337970" cy="344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30B9F6F-4FF9-4DD8-AF29-1723C4BE6F1E}"/>
              </a:ext>
            </a:extLst>
          </p:cNvPr>
          <p:cNvSpPr txBox="1"/>
          <p:nvPr/>
        </p:nvSpPr>
        <p:spPr>
          <a:xfrm>
            <a:off x="5646821" y="2003961"/>
            <a:ext cx="5390147" cy="3428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pt-BR" sz="14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1.	Introdução, Desafio e Objetivos</a:t>
            </a:r>
          </a:p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pt-BR" sz="14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2.	Aquisição e Descrição do </a:t>
            </a:r>
            <a:r>
              <a:rPr lang="pt-BR" sz="1400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Dataset</a:t>
            </a:r>
            <a:endParaRPr lang="pt-BR" sz="14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pt-BR" sz="14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3.	Análise Exploratória de Dados (EDA)</a:t>
            </a:r>
          </a:p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pt-BR" sz="14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4.	Estratégias de Pré-Processamento e Tratamento de Dados</a:t>
            </a:r>
          </a:p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pt-BR" sz="14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5.	Modelagem e Motivação do Algoritmo</a:t>
            </a:r>
          </a:p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pt-BR" sz="14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6.	Treinamento do Modelo e Validação</a:t>
            </a:r>
          </a:p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pt-BR" sz="14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7.	Análise de Resultados e Desempenho</a:t>
            </a:r>
          </a:p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pt-BR" sz="14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8.	Conclusões e Insights Obtidos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3683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3CEAB1-CF5B-4022-845F-5EB95E7F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729917"/>
            <a:ext cx="10058400" cy="485642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pt-BR" sz="25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5 - Modelagem e Motivação do Algoritmo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A6B159-2D26-418D-825B-D1BEF605E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873" y="5811173"/>
            <a:ext cx="10058400" cy="433062"/>
          </a:xfrm>
        </p:spPr>
        <p:txBody>
          <a:bodyPr/>
          <a:lstStyle/>
          <a:p>
            <a:pPr algn="r"/>
            <a:r>
              <a:rPr lang="pt-BR" sz="1800" b="1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Tech Challenger Fase 1 </a:t>
            </a:r>
            <a:endParaRPr lang="pt-BR" dirty="0"/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57FD20D8-21E3-4859-91C0-0CB174873715}"/>
              </a:ext>
            </a:extLst>
          </p:cNvPr>
          <p:cNvCxnSpPr/>
          <p:nvPr/>
        </p:nvCxnSpPr>
        <p:spPr>
          <a:xfrm flipH="1">
            <a:off x="1211179" y="5702963"/>
            <a:ext cx="9825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A85BEE58-76B2-48E1-92C4-3F8834C6F4EA}"/>
              </a:ext>
            </a:extLst>
          </p:cNvPr>
          <p:cNvSpPr/>
          <p:nvPr/>
        </p:nvSpPr>
        <p:spPr>
          <a:xfrm>
            <a:off x="1100051" y="4299284"/>
            <a:ext cx="10337970" cy="344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67B7354-475A-4982-9ABC-21C690F5B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179" y="1414641"/>
            <a:ext cx="6474079" cy="418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80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3CEAB1-CF5B-4022-845F-5EB95E7F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729917"/>
            <a:ext cx="10058400" cy="485642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pt-BR" sz="25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6 - Treinamento do Modelo e Validação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A6B159-2D26-418D-825B-D1BEF605E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873" y="5811173"/>
            <a:ext cx="10058400" cy="433062"/>
          </a:xfrm>
        </p:spPr>
        <p:txBody>
          <a:bodyPr/>
          <a:lstStyle/>
          <a:p>
            <a:pPr algn="r"/>
            <a:r>
              <a:rPr lang="pt-BR" sz="1800" b="1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Tech Challenger Fase 1 </a:t>
            </a:r>
            <a:endParaRPr lang="pt-BR" dirty="0"/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57FD20D8-21E3-4859-91C0-0CB174873715}"/>
              </a:ext>
            </a:extLst>
          </p:cNvPr>
          <p:cNvCxnSpPr/>
          <p:nvPr/>
        </p:nvCxnSpPr>
        <p:spPr>
          <a:xfrm flipH="1">
            <a:off x="1211179" y="5702963"/>
            <a:ext cx="9825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A85BEE58-76B2-48E1-92C4-3F8834C6F4EA}"/>
              </a:ext>
            </a:extLst>
          </p:cNvPr>
          <p:cNvSpPr/>
          <p:nvPr/>
        </p:nvSpPr>
        <p:spPr>
          <a:xfrm>
            <a:off x="1100051" y="4299284"/>
            <a:ext cx="10337970" cy="344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0377BAB-A225-4F3F-816F-E9A785098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73" y="1457713"/>
            <a:ext cx="6507061" cy="4145329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B8AC7096-C011-4761-A093-4312FE753B0C}"/>
              </a:ext>
            </a:extLst>
          </p:cNvPr>
          <p:cNvSpPr/>
          <p:nvPr/>
        </p:nvSpPr>
        <p:spPr>
          <a:xfrm>
            <a:off x="7434470" y="2003729"/>
            <a:ext cx="216486" cy="191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5096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3CEAB1-CF5B-4022-845F-5EB95E7F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729917"/>
            <a:ext cx="10058400" cy="485642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pt-BR" sz="25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7 - Análise de Resultados e Desempenho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A6B159-2D26-418D-825B-D1BEF605E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873" y="5811173"/>
            <a:ext cx="10058400" cy="433062"/>
          </a:xfrm>
        </p:spPr>
        <p:txBody>
          <a:bodyPr/>
          <a:lstStyle/>
          <a:p>
            <a:pPr algn="r"/>
            <a:r>
              <a:rPr lang="pt-BR" sz="1800" b="1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Tech Challenger Fase 1 </a:t>
            </a:r>
            <a:endParaRPr lang="pt-BR" dirty="0"/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57FD20D8-21E3-4859-91C0-0CB174873715}"/>
              </a:ext>
            </a:extLst>
          </p:cNvPr>
          <p:cNvCxnSpPr/>
          <p:nvPr/>
        </p:nvCxnSpPr>
        <p:spPr>
          <a:xfrm flipH="1">
            <a:off x="1211179" y="5702963"/>
            <a:ext cx="9825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A85BEE58-76B2-48E1-92C4-3F8834C6F4EA}"/>
              </a:ext>
            </a:extLst>
          </p:cNvPr>
          <p:cNvSpPr/>
          <p:nvPr/>
        </p:nvSpPr>
        <p:spPr>
          <a:xfrm>
            <a:off x="1100051" y="4299284"/>
            <a:ext cx="10337970" cy="344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AA2AA70-3C42-4B68-9E28-FC04B175D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73" y="1743291"/>
            <a:ext cx="7877175" cy="331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284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3CEAB1-CF5B-4022-845F-5EB95E7F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729917"/>
            <a:ext cx="10058400" cy="485642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pt-BR" sz="25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7 - Análise de Resultados e Desempenho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A6B159-2D26-418D-825B-D1BEF605E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873" y="5811173"/>
            <a:ext cx="10058400" cy="433062"/>
          </a:xfrm>
        </p:spPr>
        <p:txBody>
          <a:bodyPr/>
          <a:lstStyle/>
          <a:p>
            <a:pPr algn="r"/>
            <a:r>
              <a:rPr lang="pt-BR" sz="1800" b="1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Tech Challenger Fase 1 </a:t>
            </a:r>
            <a:endParaRPr lang="pt-BR" dirty="0"/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57FD20D8-21E3-4859-91C0-0CB174873715}"/>
              </a:ext>
            </a:extLst>
          </p:cNvPr>
          <p:cNvCxnSpPr/>
          <p:nvPr/>
        </p:nvCxnSpPr>
        <p:spPr>
          <a:xfrm flipH="1">
            <a:off x="1211179" y="5702963"/>
            <a:ext cx="9825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A85BEE58-76B2-48E1-92C4-3F8834C6F4EA}"/>
              </a:ext>
            </a:extLst>
          </p:cNvPr>
          <p:cNvSpPr/>
          <p:nvPr/>
        </p:nvSpPr>
        <p:spPr>
          <a:xfrm>
            <a:off x="1100051" y="4299284"/>
            <a:ext cx="10337970" cy="344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BFEFF0A-CAB4-4C64-B2B4-2E6193E67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179" y="1323768"/>
            <a:ext cx="5648827" cy="419837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3CD1316-155D-4F13-A0A8-27237D3E8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464" y="2591238"/>
            <a:ext cx="6127504" cy="129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043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3CEAB1-CF5B-4022-845F-5EB95E7F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729917"/>
            <a:ext cx="10058400" cy="485642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pt-BR" sz="25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8 - Conclusões e Insights Obtidos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A6B159-2D26-418D-825B-D1BEF605E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873" y="5811173"/>
            <a:ext cx="10058400" cy="433062"/>
          </a:xfrm>
        </p:spPr>
        <p:txBody>
          <a:bodyPr/>
          <a:lstStyle/>
          <a:p>
            <a:pPr algn="r"/>
            <a:r>
              <a:rPr lang="pt-BR" sz="1800" b="1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Tech Challenger Fase 1 </a:t>
            </a:r>
            <a:endParaRPr lang="pt-BR" dirty="0"/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57FD20D8-21E3-4859-91C0-0CB174873715}"/>
              </a:ext>
            </a:extLst>
          </p:cNvPr>
          <p:cNvCxnSpPr/>
          <p:nvPr/>
        </p:nvCxnSpPr>
        <p:spPr>
          <a:xfrm flipH="1">
            <a:off x="1211179" y="5702963"/>
            <a:ext cx="9825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A85BEE58-76B2-48E1-92C4-3F8834C6F4EA}"/>
              </a:ext>
            </a:extLst>
          </p:cNvPr>
          <p:cNvSpPr/>
          <p:nvPr/>
        </p:nvSpPr>
        <p:spPr>
          <a:xfrm>
            <a:off x="1100051" y="4299284"/>
            <a:ext cx="10337970" cy="344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FB3172C-7547-44FB-95FA-E48908CAC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450" y="2537216"/>
            <a:ext cx="9209171" cy="140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737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3CEAB1-CF5B-4022-845F-5EB95E7F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729917"/>
            <a:ext cx="10058400" cy="485642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pt-BR" sz="25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8 - Conclusões e Insights Obtidos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A6B159-2D26-418D-825B-D1BEF605E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873" y="5811173"/>
            <a:ext cx="10058400" cy="433062"/>
          </a:xfrm>
        </p:spPr>
        <p:txBody>
          <a:bodyPr/>
          <a:lstStyle/>
          <a:p>
            <a:pPr algn="r"/>
            <a:r>
              <a:rPr lang="pt-BR" sz="1800" b="1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Tech Challenger Fase 1 </a:t>
            </a:r>
            <a:endParaRPr lang="pt-BR" dirty="0"/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57FD20D8-21E3-4859-91C0-0CB174873715}"/>
              </a:ext>
            </a:extLst>
          </p:cNvPr>
          <p:cNvCxnSpPr/>
          <p:nvPr/>
        </p:nvCxnSpPr>
        <p:spPr>
          <a:xfrm flipH="1">
            <a:off x="1211179" y="5702963"/>
            <a:ext cx="9825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A85BEE58-76B2-48E1-92C4-3F8834C6F4EA}"/>
              </a:ext>
            </a:extLst>
          </p:cNvPr>
          <p:cNvSpPr/>
          <p:nvPr/>
        </p:nvSpPr>
        <p:spPr>
          <a:xfrm>
            <a:off x="1100051" y="4299284"/>
            <a:ext cx="10337970" cy="344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CA8CCE2-7ABA-4E86-82C1-47176E76F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73" y="1385398"/>
            <a:ext cx="6155811" cy="420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3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3CEAB1-CF5B-4022-845F-5EB95E7F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729917"/>
            <a:ext cx="10058400" cy="485642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pt-BR" sz="25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8 - Conclusões e Insights Obtidos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A6B159-2D26-418D-825B-D1BEF605E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873" y="5811173"/>
            <a:ext cx="10058400" cy="433062"/>
          </a:xfrm>
        </p:spPr>
        <p:txBody>
          <a:bodyPr/>
          <a:lstStyle/>
          <a:p>
            <a:pPr algn="r"/>
            <a:r>
              <a:rPr lang="pt-BR" sz="1800" b="1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Tech Challenger Fase 1 </a:t>
            </a:r>
            <a:endParaRPr lang="pt-BR" dirty="0"/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57FD20D8-21E3-4859-91C0-0CB174873715}"/>
              </a:ext>
            </a:extLst>
          </p:cNvPr>
          <p:cNvCxnSpPr/>
          <p:nvPr/>
        </p:nvCxnSpPr>
        <p:spPr>
          <a:xfrm flipH="1">
            <a:off x="1211179" y="5702963"/>
            <a:ext cx="9825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A85BEE58-76B2-48E1-92C4-3F8834C6F4EA}"/>
              </a:ext>
            </a:extLst>
          </p:cNvPr>
          <p:cNvSpPr/>
          <p:nvPr/>
        </p:nvSpPr>
        <p:spPr>
          <a:xfrm>
            <a:off x="1100051" y="4299284"/>
            <a:ext cx="10337970" cy="344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CA8CCE2-7ABA-4E86-82C1-47176E76F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73" y="1385398"/>
            <a:ext cx="6155811" cy="420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3CEAB1-CF5B-4022-845F-5EB95E7F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425" y="556280"/>
            <a:ext cx="10058400" cy="485642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pt-BR" sz="25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8 - Conclusões e Insights Obtidos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85BEE58-76B2-48E1-92C4-3F8834C6F4EA}"/>
              </a:ext>
            </a:extLst>
          </p:cNvPr>
          <p:cNvSpPr/>
          <p:nvPr/>
        </p:nvSpPr>
        <p:spPr>
          <a:xfrm>
            <a:off x="1100051" y="4299284"/>
            <a:ext cx="10337970" cy="344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1DD632C-7419-429A-9E41-4DE043468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25" y="1388497"/>
            <a:ext cx="5235361" cy="86911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2AAB9C9-F0C3-4CC1-AC16-EB3946772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467" y="914400"/>
            <a:ext cx="6108187" cy="5213683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3414829-D3B5-4DC8-A07A-3220A626E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25" y="2465116"/>
            <a:ext cx="5207621" cy="51520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72362BAE-EA8C-420B-86F0-A1490D53D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425" y="3379207"/>
            <a:ext cx="5207620" cy="274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346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3CEAB1-CF5B-4022-845F-5EB95E7F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425" y="556280"/>
            <a:ext cx="10058400" cy="485642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pt-BR" sz="25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8 - Conclusões e Insights Obtidos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85BEE58-76B2-48E1-92C4-3F8834C6F4EA}"/>
              </a:ext>
            </a:extLst>
          </p:cNvPr>
          <p:cNvSpPr/>
          <p:nvPr/>
        </p:nvSpPr>
        <p:spPr>
          <a:xfrm>
            <a:off x="1100051" y="4299284"/>
            <a:ext cx="10337970" cy="344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2AAB9C9-F0C3-4CC1-AC16-EB3946772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7884" y="914401"/>
            <a:ext cx="1816770" cy="155071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CB23951-E2E9-4EB6-AB02-7AED5B6D2120}"/>
              </a:ext>
            </a:extLst>
          </p:cNvPr>
          <p:cNvSpPr txBox="1"/>
          <p:nvPr/>
        </p:nvSpPr>
        <p:spPr>
          <a:xfrm>
            <a:off x="542925" y="1504950"/>
            <a:ext cx="9229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0" i="0" u="none" strike="noStrike" baseline="0" dirty="0">
                <a:latin typeface="CIDFont+F1"/>
              </a:rPr>
              <a:t>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0" i="0" u="none" strike="noStrike" baseline="0" dirty="0">
                <a:latin typeface="CIDFont+F1"/>
              </a:rPr>
              <a:t>Correlação Positiva </a:t>
            </a:r>
            <a:r>
              <a:rPr lang="pt-BR" sz="1800" b="0" i="0" u="none" strike="noStrike" baseline="0" dirty="0">
                <a:latin typeface="CIDFont+F1"/>
              </a:rPr>
              <a:t>Moderada (próximo de 0.43)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DC70582-D9E6-41E8-B77E-FA4E5BE2C65E}"/>
              </a:ext>
            </a:extLst>
          </p:cNvPr>
          <p:cNvSpPr txBox="1"/>
          <p:nvPr/>
        </p:nvSpPr>
        <p:spPr>
          <a:xfrm>
            <a:off x="609600" y="2465117"/>
            <a:ext cx="90963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Conclusão</a:t>
            </a:r>
          </a:p>
          <a:p>
            <a:endParaRPr lang="pt-BR" dirty="0"/>
          </a:p>
          <a:p>
            <a:r>
              <a:rPr lang="pt-BR" dirty="0"/>
              <a:t>Direção da Relação (Positiva): O sinal positivo indica que, em geral, existe uma tendência de que à medida que a idade ("Age") aumenta, a probabilidade ou a ocorrência de um resultado positivo para diabetes (</a:t>
            </a:r>
            <a:r>
              <a:rPr lang="pt-BR" dirty="0" err="1"/>
              <a:t>outcome</a:t>
            </a:r>
            <a:r>
              <a:rPr lang="pt-BR" dirty="0"/>
              <a:t> = 1) também tende a aumentar. Força da Relação (Moderada): O valor de 0.43 (que está entre 0.3 e 0.7 ou próximo disso) sugere uma relação moderada. Isso significa que a idade é um fator importante, mas não é o único e nem o mais forte preditor do resultado.</a:t>
            </a:r>
          </a:p>
          <a:p>
            <a:r>
              <a:rPr lang="pt-BR" dirty="0"/>
              <a:t>A correlação não é fraca (abaixo de 0.3), mas também não é forte (acima de 0.7).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A796598-E008-4919-95CD-41C942A32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621" y="4613120"/>
            <a:ext cx="2923459" cy="162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872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3CEAB1-CF5B-4022-845F-5EB95E7F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425" y="556280"/>
            <a:ext cx="10058400" cy="485642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pt-BR" sz="25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8 - Conclusões e Insights Obtidos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85BEE58-76B2-48E1-92C4-3F8834C6F4EA}"/>
              </a:ext>
            </a:extLst>
          </p:cNvPr>
          <p:cNvSpPr/>
          <p:nvPr/>
        </p:nvSpPr>
        <p:spPr>
          <a:xfrm>
            <a:off x="1100051" y="4299284"/>
            <a:ext cx="10337970" cy="344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2AAB9C9-F0C3-4CC1-AC16-EB3946772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748" y="754080"/>
            <a:ext cx="2808669" cy="239735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CB23951-E2E9-4EB6-AB02-7AED5B6D2120}"/>
              </a:ext>
            </a:extLst>
          </p:cNvPr>
          <p:cNvSpPr txBox="1"/>
          <p:nvPr/>
        </p:nvSpPr>
        <p:spPr>
          <a:xfrm>
            <a:off x="542925" y="1504950"/>
            <a:ext cx="9229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0" i="0" u="none" strike="noStrike" baseline="0" dirty="0">
                <a:latin typeface="CIDFont+F1"/>
              </a:rPr>
              <a:t>BMI (IMC)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0" i="0" u="none" strike="noStrike" baseline="0" dirty="0">
                <a:latin typeface="CIDFont+F1"/>
              </a:rPr>
              <a:t>Correlação Positiva </a:t>
            </a:r>
            <a:r>
              <a:rPr lang="pt-BR" sz="1800" b="0" i="0" u="none" strike="noStrike" baseline="0" dirty="0">
                <a:latin typeface="CIDFont+F1"/>
              </a:rPr>
              <a:t>Moderada (próximo de 0.31)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DC70582-D9E6-41E8-B77E-FA4E5BE2C65E}"/>
              </a:ext>
            </a:extLst>
          </p:cNvPr>
          <p:cNvSpPr txBox="1"/>
          <p:nvPr/>
        </p:nvSpPr>
        <p:spPr>
          <a:xfrm>
            <a:off x="609600" y="2465117"/>
            <a:ext cx="9096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800" b="1" i="0" u="none" strike="noStrike" baseline="0" dirty="0">
                <a:latin typeface="CIDFont+F1"/>
              </a:rPr>
              <a:t>Conclusão</a:t>
            </a:r>
            <a:br>
              <a:rPr lang="pt-BR" sz="1800" b="1" i="0" u="none" strike="noStrike" baseline="0" dirty="0">
                <a:latin typeface="CIDFont+F1"/>
              </a:rPr>
            </a:br>
            <a:endParaRPr lang="pt-BR" sz="1800" b="1" i="0" u="none" strike="noStrike" baseline="0" dirty="0">
              <a:latin typeface="CIDFont+F1"/>
            </a:endParaRPr>
          </a:p>
          <a:p>
            <a:pPr algn="l"/>
            <a:r>
              <a:rPr lang="pt-BR" sz="1800" b="0" i="0" u="none" strike="noStrike" baseline="0" dirty="0">
                <a:latin typeface="CIDFont+F1"/>
              </a:rPr>
              <a:t>Um Índice de Massa Corporal mais alto está associado a um maior risco de diabetes.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EB1CA45-C86B-4CD4-9F2E-2F46FD41B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0749" y="3552825"/>
            <a:ext cx="2808669" cy="266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42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3CEAB1-CF5B-4022-845F-5EB95E7F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729917"/>
            <a:ext cx="10058400" cy="485642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pt-BR" sz="25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1 – Introdução, Desafio e Objetivos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A6B159-2D26-418D-825B-D1BEF605E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873" y="5811173"/>
            <a:ext cx="10058400" cy="433062"/>
          </a:xfrm>
        </p:spPr>
        <p:txBody>
          <a:bodyPr/>
          <a:lstStyle/>
          <a:p>
            <a:pPr algn="r"/>
            <a:r>
              <a:rPr lang="pt-BR" sz="1800" b="1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Tech Challenger Fase 1 </a:t>
            </a:r>
            <a:endParaRPr lang="pt-BR" dirty="0"/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57FD20D8-21E3-4859-91C0-0CB174873715}"/>
              </a:ext>
            </a:extLst>
          </p:cNvPr>
          <p:cNvCxnSpPr/>
          <p:nvPr/>
        </p:nvCxnSpPr>
        <p:spPr>
          <a:xfrm flipH="1">
            <a:off x="1211179" y="5702963"/>
            <a:ext cx="9825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A85BEE58-76B2-48E1-92C4-3F8834C6F4EA}"/>
              </a:ext>
            </a:extLst>
          </p:cNvPr>
          <p:cNvSpPr/>
          <p:nvPr/>
        </p:nvSpPr>
        <p:spPr>
          <a:xfrm>
            <a:off x="1100051" y="4299284"/>
            <a:ext cx="10337970" cy="344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30B9F6F-4FF9-4DD8-AF29-1723C4BE6F1E}"/>
              </a:ext>
            </a:extLst>
          </p:cNvPr>
          <p:cNvSpPr txBox="1"/>
          <p:nvPr/>
        </p:nvSpPr>
        <p:spPr>
          <a:xfrm>
            <a:off x="1211179" y="2003961"/>
            <a:ext cx="9825789" cy="293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Um grande hospital universitário busca implementar um sistema inteligente de suporte ao diagnóstico, capaz de auxiliar médicos e equipes clínicas na análise inicial de exames e no processamento de dados médicos.</a:t>
            </a:r>
            <a:b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 presente trabalho visa o desenvolvimento e a validação de um modelo de algoritmo preditivo baseado em </a:t>
            </a:r>
            <a:r>
              <a:rPr lang="pt-B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Machine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Learning para auxiliar no diagnóstico de diabetes. </a:t>
            </a:r>
          </a:p>
          <a:p>
            <a:pPr>
              <a:lnSpc>
                <a:spcPct val="115000"/>
              </a:lnSpc>
            </a:pP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  <a:p>
            <a:pPr>
              <a:lnSpc>
                <a:spcPct val="115000"/>
              </a:lnSpc>
            </a:pP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 objetivo principal consiste no treinamento do algoritmo com dados históricos e prever, com base em medições de diagnóstico, se uma paciente tem diabetes.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C7AE795-4B56-46BD-BFFD-C5E139332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8731" y="962526"/>
            <a:ext cx="872092" cy="112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1934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3CEAB1-CF5B-4022-845F-5EB95E7F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425" y="556280"/>
            <a:ext cx="10058400" cy="485642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pt-BR" sz="25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8 - Conclusões e Insights Obtidos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85BEE58-76B2-48E1-92C4-3F8834C6F4EA}"/>
              </a:ext>
            </a:extLst>
          </p:cNvPr>
          <p:cNvSpPr/>
          <p:nvPr/>
        </p:nvSpPr>
        <p:spPr>
          <a:xfrm>
            <a:off x="1100051" y="4299284"/>
            <a:ext cx="10337970" cy="344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2AAB9C9-F0C3-4CC1-AC16-EB3946772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748" y="754080"/>
            <a:ext cx="2808669" cy="239735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EB1CA45-C86B-4CD4-9F2E-2F46FD41B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0749" y="3552825"/>
            <a:ext cx="2808669" cy="266251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07FDA45-D69F-487B-ABD6-F7E7ED68A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25" y="1362420"/>
            <a:ext cx="7135275" cy="318302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B9B0A1B-5F7D-40EA-923E-2C018266E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4503" y="4548233"/>
            <a:ext cx="2276793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426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3CEAB1-CF5B-4022-845F-5EB95E7F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425" y="556280"/>
            <a:ext cx="10058400" cy="485642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pt-BR" sz="25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8 - Conclusões e Insights Obtidos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85BEE58-76B2-48E1-92C4-3F8834C6F4EA}"/>
              </a:ext>
            </a:extLst>
          </p:cNvPr>
          <p:cNvSpPr/>
          <p:nvPr/>
        </p:nvSpPr>
        <p:spPr>
          <a:xfrm>
            <a:off x="1100051" y="4299284"/>
            <a:ext cx="10337970" cy="344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0E5B9FC-3FF7-40C7-9A81-6606BCFDC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120" y="3857625"/>
            <a:ext cx="2643957" cy="238585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AEAA797-D999-4BB0-83A0-2D11F224F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195" y="4471736"/>
            <a:ext cx="2438740" cy="177189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0FC7702-B0B8-4716-92FB-93A094D4E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275" y="1444136"/>
            <a:ext cx="7994695" cy="174674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8D9667F-4180-4B72-AFFE-EADFA2272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1262" y="2914650"/>
            <a:ext cx="3759837" cy="332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636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3CEAB1-CF5B-4022-845F-5EB95E7F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729917"/>
            <a:ext cx="10058400" cy="485642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pt-BR" sz="25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2 - Aquisição e Descrição do </a:t>
            </a:r>
            <a:r>
              <a:rPr lang="pt-BR" sz="2500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Dataset</a:t>
            </a:r>
            <a:endParaRPr lang="pt-BR" sz="25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A6B159-2D26-418D-825B-D1BEF605E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873" y="5811173"/>
            <a:ext cx="10058400" cy="433062"/>
          </a:xfrm>
        </p:spPr>
        <p:txBody>
          <a:bodyPr/>
          <a:lstStyle/>
          <a:p>
            <a:pPr algn="r"/>
            <a:r>
              <a:rPr lang="pt-BR" sz="1800" b="1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Tech Challenger Fase 1 </a:t>
            </a:r>
            <a:endParaRPr lang="pt-BR" dirty="0"/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57FD20D8-21E3-4859-91C0-0CB174873715}"/>
              </a:ext>
            </a:extLst>
          </p:cNvPr>
          <p:cNvCxnSpPr/>
          <p:nvPr/>
        </p:nvCxnSpPr>
        <p:spPr>
          <a:xfrm flipH="1">
            <a:off x="1211179" y="5702963"/>
            <a:ext cx="9825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A85BEE58-76B2-48E1-92C4-3F8834C6F4EA}"/>
              </a:ext>
            </a:extLst>
          </p:cNvPr>
          <p:cNvSpPr/>
          <p:nvPr/>
        </p:nvSpPr>
        <p:spPr>
          <a:xfrm>
            <a:off x="1100051" y="4299284"/>
            <a:ext cx="10337970" cy="344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EBD4085-DD9F-47A2-9082-9CA21C3B8947}"/>
              </a:ext>
            </a:extLst>
          </p:cNvPr>
          <p:cNvSpPr txBox="1"/>
          <p:nvPr/>
        </p:nvSpPr>
        <p:spPr>
          <a:xfrm>
            <a:off x="1211179" y="2003961"/>
            <a:ext cx="9825789" cy="3337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 projeto utilizou o </a:t>
            </a:r>
            <a:r>
              <a:rPr lang="pt-B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Dataset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sobre diabetes.</a:t>
            </a:r>
          </a:p>
          <a:p>
            <a:pPr marL="342900" lvl="0" indent="-342900">
              <a:lnSpc>
                <a:spcPct val="115000"/>
              </a:lnSpc>
              <a:buClr>
                <a:srgbClr val="1B1C1D"/>
              </a:buClr>
              <a:buFont typeface="Arial" panose="020B0604020202020204" pitchFamily="34" charset="0"/>
              <a:buChar char="●"/>
            </a:pPr>
            <a:r>
              <a:rPr lang="pt-BR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Fonte:  N. Inst. </a:t>
            </a:r>
            <a:r>
              <a:rPr lang="pt-BR" sz="1800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Diabetes &amp; </a:t>
            </a:r>
            <a:r>
              <a:rPr lang="pt-BR" sz="1800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Diges</a:t>
            </a:r>
            <a:r>
              <a:rPr lang="pt-BR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 &amp; </a:t>
            </a:r>
            <a:r>
              <a:rPr lang="pt-BR" sz="1800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Kidney</a:t>
            </a:r>
            <a:r>
              <a:rPr lang="pt-BR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Dis</a:t>
            </a:r>
            <a:r>
              <a:rPr lang="pt-BR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lvl="0" indent="-342900">
              <a:lnSpc>
                <a:spcPct val="115000"/>
              </a:lnSpc>
              <a:buClr>
                <a:srgbClr val="1B1C1D"/>
              </a:buClr>
              <a:buFont typeface="Arial" panose="020B0604020202020204" pitchFamily="34" charset="0"/>
              <a:buChar char="●"/>
            </a:pPr>
            <a:r>
              <a:rPr lang="pt-BR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Amostras: O </a:t>
            </a:r>
            <a:r>
              <a:rPr lang="pt-BR" sz="1800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pt-BR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é composto por </a:t>
            </a:r>
            <a:r>
              <a:rPr lang="pt-BR" sz="1800" b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768 </a:t>
            </a:r>
            <a:r>
              <a:rPr lang="pt-BR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observações de pacientes.</a:t>
            </a:r>
          </a:p>
          <a:p>
            <a:pPr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</a:pPr>
            <a:r>
              <a:rPr lang="pt-BR" sz="1800" b="1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Contexto</a:t>
            </a:r>
          </a:p>
          <a:p>
            <a:pPr algn="just">
              <a:lnSpc>
                <a:spcPct val="115000"/>
              </a:lnSpc>
            </a:pP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Este conjunto de dados é de origem do Instituto Nacional de Diabetes e Doenças Digestivas e Renais (</a:t>
            </a:r>
            <a:r>
              <a:rPr lang="pt-B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National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t-B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Institute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t-B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of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Diabetes </a:t>
            </a:r>
            <a:r>
              <a:rPr lang="pt-B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and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t-B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Digestive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t-B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and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t-B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Kidney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t-B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Diseases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). </a:t>
            </a:r>
          </a:p>
          <a:p>
            <a:pPr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</a:pPr>
            <a:r>
              <a:rPr lang="pt-BR" sz="1800" b="1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Conteúdo</a:t>
            </a:r>
          </a:p>
          <a:p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Em particular, todas as pacientes aqui são do sexo feminino, com pelo menos 21 anos de idade e de ascendência indígena </a:t>
            </a:r>
            <a:r>
              <a:rPr lang="pt-B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  <a:hlinkClick r:id="rId3"/>
              </a:rPr>
              <a:t>Pima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endParaRPr lang="pt-BR" dirty="0"/>
          </a:p>
        </p:txBody>
      </p:sp>
      <p:pic>
        <p:nvPicPr>
          <p:cNvPr id="10" name="image12.png">
            <a:hlinkClick r:id="rId3"/>
            <a:extLst>
              <a:ext uri="{FF2B5EF4-FFF2-40B4-BE49-F238E27FC236}">
                <a16:creationId xmlns:a16="http://schemas.microsoft.com/office/drawing/2014/main" id="{3D8D29DC-CAD7-4E6E-B2DE-7AF58E22DE03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8935453" y="1606701"/>
            <a:ext cx="2432216" cy="1633809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9829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3CEAB1-CF5B-4022-845F-5EB95E7F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729917"/>
            <a:ext cx="10058400" cy="485642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pt-BR" sz="25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3 - Análise Exploratória de Dados (EDA)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A6B159-2D26-418D-825B-D1BEF605E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873" y="5811173"/>
            <a:ext cx="10058400" cy="433062"/>
          </a:xfrm>
        </p:spPr>
        <p:txBody>
          <a:bodyPr/>
          <a:lstStyle/>
          <a:p>
            <a:pPr algn="r"/>
            <a:r>
              <a:rPr lang="pt-BR" sz="1800" b="1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Tech Challenger Fase 1 </a:t>
            </a:r>
            <a:endParaRPr lang="pt-BR" dirty="0"/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57FD20D8-21E3-4859-91C0-0CB174873715}"/>
              </a:ext>
            </a:extLst>
          </p:cNvPr>
          <p:cNvCxnSpPr/>
          <p:nvPr/>
        </p:nvCxnSpPr>
        <p:spPr>
          <a:xfrm flipH="1">
            <a:off x="1211179" y="5702963"/>
            <a:ext cx="9825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A85BEE58-76B2-48E1-92C4-3F8834C6F4EA}"/>
              </a:ext>
            </a:extLst>
          </p:cNvPr>
          <p:cNvSpPr/>
          <p:nvPr/>
        </p:nvSpPr>
        <p:spPr>
          <a:xfrm>
            <a:off x="1100051" y="4299284"/>
            <a:ext cx="10337970" cy="344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ECE53C7-23D8-4027-980A-17DEE6A2A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179" y="1390573"/>
            <a:ext cx="7055380" cy="420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01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3CEAB1-CF5B-4022-845F-5EB95E7F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729917"/>
            <a:ext cx="10058400" cy="485642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pt-BR" sz="25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3 - Análise Exploratória de Dados (EDA)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A6B159-2D26-418D-825B-D1BEF605E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873" y="5811173"/>
            <a:ext cx="10058400" cy="433062"/>
          </a:xfrm>
        </p:spPr>
        <p:txBody>
          <a:bodyPr/>
          <a:lstStyle/>
          <a:p>
            <a:pPr algn="r"/>
            <a:r>
              <a:rPr lang="pt-BR" sz="1800" b="1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Tech Challenger Fase 1 </a:t>
            </a:r>
            <a:endParaRPr lang="pt-BR" dirty="0"/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57FD20D8-21E3-4859-91C0-0CB174873715}"/>
              </a:ext>
            </a:extLst>
          </p:cNvPr>
          <p:cNvCxnSpPr/>
          <p:nvPr/>
        </p:nvCxnSpPr>
        <p:spPr>
          <a:xfrm flipH="1">
            <a:off x="1211179" y="5702963"/>
            <a:ext cx="9825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A85BEE58-76B2-48E1-92C4-3F8834C6F4EA}"/>
              </a:ext>
            </a:extLst>
          </p:cNvPr>
          <p:cNvSpPr/>
          <p:nvPr/>
        </p:nvSpPr>
        <p:spPr>
          <a:xfrm>
            <a:off x="1100051" y="4299284"/>
            <a:ext cx="10337970" cy="344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8D070DD-79FE-4F56-8602-8073A3610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73" y="1774676"/>
            <a:ext cx="8118033" cy="330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12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3CEAB1-CF5B-4022-845F-5EB95E7F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729917"/>
            <a:ext cx="10058400" cy="485642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pt-BR" sz="25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3 - Análise Exploratória de Dados (EDA)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A6B159-2D26-418D-825B-D1BEF605E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873" y="5811173"/>
            <a:ext cx="10058400" cy="433062"/>
          </a:xfrm>
        </p:spPr>
        <p:txBody>
          <a:bodyPr/>
          <a:lstStyle/>
          <a:p>
            <a:pPr algn="r"/>
            <a:r>
              <a:rPr lang="pt-BR" sz="1800" b="1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Tech Challenger Fase 1 </a:t>
            </a:r>
            <a:endParaRPr lang="pt-BR" dirty="0"/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57FD20D8-21E3-4859-91C0-0CB174873715}"/>
              </a:ext>
            </a:extLst>
          </p:cNvPr>
          <p:cNvCxnSpPr/>
          <p:nvPr/>
        </p:nvCxnSpPr>
        <p:spPr>
          <a:xfrm flipH="1">
            <a:off x="1211179" y="5702963"/>
            <a:ext cx="9825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A85BEE58-76B2-48E1-92C4-3F8834C6F4EA}"/>
              </a:ext>
            </a:extLst>
          </p:cNvPr>
          <p:cNvSpPr/>
          <p:nvPr/>
        </p:nvSpPr>
        <p:spPr>
          <a:xfrm>
            <a:off x="1100051" y="4299284"/>
            <a:ext cx="10337970" cy="344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3D45BAE-8F4B-4629-9EEF-4CC19A92E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179" y="1458817"/>
            <a:ext cx="7056896" cy="111740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A3C903F-7585-469B-B323-9FEA931AC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23" y="3030272"/>
            <a:ext cx="5665190" cy="180285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071E998-FCEE-4555-B832-3011BCD49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402" y="3070377"/>
            <a:ext cx="5064695" cy="206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77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3CEAB1-CF5B-4022-845F-5EB95E7F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729917"/>
            <a:ext cx="10058400" cy="485642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pt-BR" sz="25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3 - Análise Exploratória de Dados (EDA)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A6B159-2D26-418D-825B-D1BEF605E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873" y="5811173"/>
            <a:ext cx="10058400" cy="433062"/>
          </a:xfrm>
        </p:spPr>
        <p:txBody>
          <a:bodyPr/>
          <a:lstStyle/>
          <a:p>
            <a:pPr algn="r"/>
            <a:r>
              <a:rPr lang="pt-BR" sz="1800" b="1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Tech Challenger Fase 1 </a:t>
            </a:r>
            <a:endParaRPr lang="pt-BR" dirty="0"/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57FD20D8-21E3-4859-91C0-0CB174873715}"/>
              </a:ext>
            </a:extLst>
          </p:cNvPr>
          <p:cNvCxnSpPr/>
          <p:nvPr/>
        </p:nvCxnSpPr>
        <p:spPr>
          <a:xfrm flipH="1">
            <a:off x="1211179" y="5702963"/>
            <a:ext cx="9825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A85BEE58-76B2-48E1-92C4-3F8834C6F4EA}"/>
              </a:ext>
            </a:extLst>
          </p:cNvPr>
          <p:cNvSpPr/>
          <p:nvPr/>
        </p:nvSpPr>
        <p:spPr>
          <a:xfrm>
            <a:off x="1100051" y="4299284"/>
            <a:ext cx="10337970" cy="344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7FB04C3-9553-421A-834B-265EE5F07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943" y="1495155"/>
            <a:ext cx="6192114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028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3CEAB1-CF5B-4022-845F-5EB95E7F7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729917"/>
            <a:ext cx="10058400" cy="485642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pt-BR" sz="25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3 - Análise Exploratória de Dados (EDA)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A6B159-2D26-418D-825B-D1BEF605E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873" y="5811173"/>
            <a:ext cx="10058400" cy="433062"/>
          </a:xfrm>
        </p:spPr>
        <p:txBody>
          <a:bodyPr/>
          <a:lstStyle/>
          <a:p>
            <a:pPr algn="r"/>
            <a:r>
              <a:rPr lang="pt-BR" sz="1800" b="1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Tech Challenger Fase 1 </a:t>
            </a:r>
            <a:endParaRPr lang="pt-BR" dirty="0"/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57FD20D8-21E3-4859-91C0-0CB174873715}"/>
              </a:ext>
            </a:extLst>
          </p:cNvPr>
          <p:cNvCxnSpPr/>
          <p:nvPr/>
        </p:nvCxnSpPr>
        <p:spPr>
          <a:xfrm flipH="1">
            <a:off x="1211179" y="5702963"/>
            <a:ext cx="98257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A85BEE58-76B2-48E1-92C4-3F8834C6F4EA}"/>
              </a:ext>
            </a:extLst>
          </p:cNvPr>
          <p:cNvSpPr/>
          <p:nvPr/>
        </p:nvSpPr>
        <p:spPr>
          <a:xfrm>
            <a:off x="1100051" y="4299284"/>
            <a:ext cx="10337970" cy="344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129F4AC-C8D7-4FD9-85D7-D5A37218B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73" y="1547924"/>
            <a:ext cx="7869887" cy="196544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DE38CED-0C2D-477C-910A-F8CBB188E214}"/>
              </a:ext>
            </a:extLst>
          </p:cNvPr>
          <p:cNvSpPr txBox="1"/>
          <p:nvPr/>
        </p:nvSpPr>
        <p:spPr>
          <a:xfrm>
            <a:off x="1100052" y="3644715"/>
            <a:ext cx="10337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Usando IQR foram detectados outliers nas colunas: </a:t>
            </a:r>
            <a:br>
              <a:rPr lang="pt-BR" sz="1400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pt-BR" sz="1400" b="1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['</a:t>
            </a:r>
            <a:r>
              <a:rPr lang="pt-BR" sz="1400" b="1" dirty="0" err="1">
                <a:solidFill>
                  <a:srgbClr val="1B1C1D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Pregnancies</a:t>
            </a:r>
            <a:r>
              <a:rPr lang="pt-BR" sz="1400" b="1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', '</a:t>
            </a:r>
            <a:r>
              <a:rPr lang="pt-BR" sz="1400" b="1" dirty="0" err="1">
                <a:solidFill>
                  <a:srgbClr val="1B1C1D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BloodPressure</a:t>
            </a:r>
            <a:r>
              <a:rPr lang="pt-BR" sz="1400" b="1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', '</a:t>
            </a:r>
            <a:r>
              <a:rPr lang="pt-BR" sz="1400" b="1" dirty="0" err="1">
                <a:solidFill>
                  <a:srgbClr val="1B1C1D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SkinThickness</a:t>
            </a:r>
            <a:r>
              <a:rPr lang="pt-BR" sz="1400" b="1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', '</a:t>
            </a:r>
            <a:r>
              <a:rPr lang="pt-BR" sz="1400" b="1" dirty="0" err="1">
                <a:solidFill>
                  <a:srgbClr val="1B1C1D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Insulin</a:t>
            </a:r>
            <a:r>
              <a:rPr lang="pt-BR" sz="1400" b="1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', 'BMI', '</a:t>
            </a:r>
            <a:r>
              <a:rPr lang="pt-BR" sz="1400" b="1" dirty="0" err="1">
                <a:solidFill>
                  <a:srgbClr val="1B1C1D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DiabetesPedigreeFunction</a:t>
            </a:r>
            <a:r>
              <a:rPr lang="pt-BR" sz="1400" b="1" dirty="0">
                <a:solidFill>
                  <a:srgbClr val="1B1C1D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', 'Age'].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49163681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iva">
  <a:themeElements>
    <a:clrScheme name="Retrospectiv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131</TotalTime>
  <Words>860</Words>
  <Application>Microsoft Office PowerPoint</Application>
  <PresentationFormat>Widescreen</PresentationFormat>
  <Paragraphs>94</Paragraphs>
  <Slides>31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CIDFont+F1</vt:lpstr>
      <vt:lpstr>Courier New</vt:lpstr>
      <vt:lpstr>Retrospectiva</vt:lpstr>
      <vt:lpstr>Trabalho de entrega da Fase 1 da  Pós Graduação IA para Devs da FIAP</vt:lpstr>
      <vt:lpstr>Agenda</vt:lpstr>
      <vt:lpstr>1 – Introdução, Desafio e Objetivos</vt:lpstr>
      <vt:lpstr>2 - Aquisição e Descrição do Dataset</vt:lpstr>
      <vt:lpstr>3 - Análise Exploratória de Dados (EDA)</vt:lpstr>
      <vt:lpstr>3 - Análise Exploratória de Dados (EDA)</vt:lpstr>
      <vt:lpstr>3 - Análise Exploratória de Dados (EDA)</vt:lpstr>
      <vt:lpstr>3 - Análise Exploratória de Dados (EDA)</vt:lpstr>
      <vt:lpstr>3 - Análise Exploratória de Dados (EDA)</vt:lpstr>
      <vt:lpstr>3 - Análise Exploratória de Dados (EDA)</vt:lpstr>
      <vt:lpstr>3 - Análise Exploratória de Dados (EDA)</vt:lpstr>
      <vt:lpstr>3 - Análise Exploratória de Dados (EDA)</vt:lpstr>
      <vt:lpstr>4 - Estratégias de Pré-Processamento e Tratamento de Dados</vt:lpstr>
      <vt:lpstr>4 - Estratégias de Pré-Processamento e Tratamento de Dados</vt:lpstr>
      <vt:lpstr>4 - Estratégias de Pré-Processamento e Tratamento de Dados</vt:lpstr>
      <vt:lpstr>4 - Estratégias de Pré-Processamento e Tratamento de Dados</vt:lpstr>
      <vt:lpstr>4 - Estratégias de Pré-Processamento e Tratamento de Dados</vt:lpstr>
      <vt:lpstr>4 - Estratégias de Pré-Processamento e Tratamento de Dados</vt:lpstr>
      <vt:lpstr>4 - Estratégias de Pré-Processamento e Tratamento de Dados</vt:lpstr>
      <vt:lpstr>5 - Modelagem e Motivação do Algoritmo </vt:lpstr>
      <vt:lpstr>6 - Treinamento do Modelo e Validação</vt:lpstr>
      <vt:lpstr>7 - Análise de Resultados e Desempenho</vt:lpstr>
      <vt:lpstr>7 - Análise de Resultados e Desempenho</vt:lpstr>
      <vt:lpstr>8 - Conclusões e Insights Obtidos</vt:lpstr>
      <vt:lpstr>8 - Conclusões e Insights Obtidos</vt:lpstr>
      <vt:lpstr>8 - Conclusões e Insights Obtidos</vt:lpstr>
      <vt:lpstr>8 - Conclusões e Insights Obtidos</vt:lpstr>
      <vt:lpstr>8 - Conclusões e Insights Obtidos</vt:lpstr>
      <vt:lpstr>8 - Conclusões e Insights Obtidos</vt:lpstr>
      <vt:lpstr>8 - Conclusões e Insights Obtidos</vt:lpstr>
      <vt:lpstr>8 - Conclusões e Insights Obtidos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Trabalho de entrega da Fase 1 da  Pós Graduação IA para Devs da FIAP</dc:title>
  <dc:creator>Bruno José e Silva</dc:creator>
  <cp:lastModifiedBy>Bruno José e Silva</cp:lastModifiedBy>
  <cp:revision>17</cp:revision>
  <dcterms:created xsi:type="dcterms:W3CDTF">2025-11-04T11:36:29Z</dcterms:created>
  <dcterms:modified xsi:type="dcterms:W3CDTF">2025-11-04T13:48:14Z</dcterms:modified>
</cp:coreProperties>
</file>